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2" r:id="rId6"/>
    <p:sldId id="273" r:id="rId7"/>
    <p:sldId id="269" r:id="rId8"/>
    <p:sldId id="267" r:id="rId9"/>
    <p:sldId id="268" r:id="rId10"/>
    <p:sldId id="275" r:id="rId11"/>
    <p:sldId id="276" r:id="rId12"/>
    <p:sldId id="274" r:id="rId13"/>
    <p:sldId id="271" r:id="rId14"/>
    <p:sldId id="264" r:id="rId15"/>
    <p:sldId id="263" r:id="rId16"/>
    <p:sldId id="262" r:id="rId17"/>
    <p:sldId id="265" r:id="rId18"/>
    <p:sldId id="26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64" y="7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56B19-6AE6-488B-B948-D5C07CA72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2DE55F-9ACC-46FA-AA33-E9EE482A6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0489E-EAEF-4431-9304-03967592B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8472-B201-4503-A108-0A86726A4794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41190-2F26-471C-8A90-F34D456E1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8055B-EAE0-4228-B9A8-EDAD8FE75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6452-B2EB-4E0E-B8BA-E9156A9DE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17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542C4-D8D8-4909-9B3D-AC4C227A8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3BEBB9-F20A-4700-B621-ADEC017AC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6AAC4-BFBB-4F69-A144-24DC1A53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8472-B201-4503-A108-0A86726A4794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08085-E1D4-469C-BDE3-BC0F8846B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FB2AC-9320-4F1E-BDF1-FE89C3B0C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6452-B2EB-4E0E-B8BA-E9156A9DE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84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840AD6-878F-4DC6-9ADD-ED0DF4EAAF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62C759-A26B-4877-B964-D178E108E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AF42F-C8FB-4FE8-B5F2-351B714D0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8472-B201-4503-A108-0A86726A4794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B9D4C-C6CF-45C2-BB41-05238758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8F164-F253-454A-842C-CA27BBF87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6452-B2EB-4E0E-B8BA-E9156A9DE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1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ADDB4-E62E-47C1-9DFD-8E43AC7DB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3E8CE-B96B-4B95-80DA-934263783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A4417-94CD-4947-B2AB-7CCBB5875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8472-B201-4503-A108-0A86726A4794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EACD7-55EB-4CDD-8841-8D76759FB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95284-DC14-4B47-AFB7-E23E41E21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6452-B2EB-4E0E-B8BA-E9156A9DE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3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873FC-C8E9-4110-8C7C-84EDC83E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BD44A-BADE-4C0F-86E4-6A03DFF72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31AC3-168F-4AAF-A399-483E8FB18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8472-B201-4503-A108-0A86726A4794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75691-9FE5-4DF7-AA6B-2CC9C174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83BFC-5C7E-467B-9A68-3D6ACDB0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6452-B2EB-4E0E-B8BA-E9156A9DE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14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7CE85-1C4C-472D-8907-85BD7A617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74F5D-6478-4F29-B667-E4A4991306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47BA16-BAFF-4D12-90E1-BD146ECEE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F7C5F-679F-4C21-97AC-68C90970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8472-B201-4503-A108-0A86726A4794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BFA3B-3C0D-4647-8E2F-1D2B1942C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3981F-6F57-4C42-84D4-9928D2C58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6452-B2EB-4E0E-B8BA-E9156A9DE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14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88B1E-185A-4D7D-ABB3-CA367D6E5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5D7A4-B028-4DA9-A3D4-43166485C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F5E9BB-6E6E-4C0F-B95F-3A9585AF5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B6D54C-77E3-4F19-BABD-E8FC842E98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9ED9FB-D510-4BD1-8C6B-954D215EF3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F0DD70-E520-42CC-9E3A-7A098E70D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8472-B201-4503-A108-0A86726A4794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FA2510-7A48-4898-B00D-3A0CBD10B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4C663C-F198-4505-BF0C-4072A493E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6452-B2EB-4E0E-B8BA-E9156A9DE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51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7AE01-E75F-48B9-A54A-4F2BA1390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48DC51-BB18-43C2-A7D4-768288004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8472-B201-4503-A108-0A86726A4794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1E4865-EE62-4859-AEB9-C3648C64D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BC40D0-EDD3-4FAA-AB22-42CF5E4DC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6452-B2EB-4E0E-B8BA-E9156A9DE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23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5CBC22-8025-4254-9BC6-364CD0081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8472-B201-4503-A108-0A86726A4794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5426AB-15B0-403F-8AF0-D9D76A98D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5AA8B-0EF7-4E59-ADE8-470B93C7C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6452-B2EB-4E0E-B8BA-E9156A9DE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1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1696E-24AE-4D55-8292-4B745FBD0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FF37D-860A-4F52-9908-41EB4619C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F5BA4-7616-4BBC-92B3-3BDC0945A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0558A-B1DD-4C97-9445-238BB8BFF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8472-B201-4503-A108-0A86726A4794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9C123-654A-4969-964F-6B841B94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D5143-6364-4276-A386-B3A813902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6452-B2EB-4E0E-B8BA-E9156A9DE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8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7F369-A629-4FF3-ADF1-BBBB64B96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BDD17E-0180-4402-B11B-EAA6215FEF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33CFB6-5A38-4A90-A7BB-D6F9E8BFD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09462A-63EA-445B-BC7E-4982BC601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8472-B201-4503-A108-0A86726A4794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453BC5-4652-4729-9BD3-AAB98BDED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06D2D-E792-4815-97C4-AB23C95C8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6452-B2EB-4E0E-B8BA-E9156A9DE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70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50BDBC-A685-484E-882E-9F9D89180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7D3CB-8BD6-4312-8D56-6CCE78557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A929-6689-4E6C-A290-B0C8459B6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C8472-B201-4503-A108-0A86726A4794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AF91F-BD3D-43DF-8E93-BDFB7F326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7289A-F363-4044-AB26-29F3D44AC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36452-B2EB-4E0E-B8BA-E9156A9DE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4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c.com/2019/01/08/the-25-most-in-demand-technical-skills-of-2019-according-to-linkedin-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87687-0B56-4D1C-9926-741221657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D2C20-AA62-40DA-965D-462C25E1D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20DC0C-005A-4B17-AD8E-4F0114AAB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7"/>
            <a:ext cx="12192000" cy="68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2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E1AF60-8B07-4E83-BA98-D2047C2A6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253" b="153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0E3BCE-B6F3-4454-91DD-7E52931DF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Atlanta has a Rich Digital Ecosystem!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441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1FAEBB-0BF7-4604-8546-5C1B76DA6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29F54-4CAD-4B92-92C8-D6AFBA145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Digital Marketing Concentration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286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D739D9-C743-433E-B16C-ADD06F9F0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0719" y="-133814"/>
            <a:ext cx="12830237" cy="72242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741A18-0169-4080-B696-EE7126952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Digital Marketing Concentration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86CAA-836B-46ED-93B1-7D04788B4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Consumer Behavior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Marketing Research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Marketing Management </a:t>
            </a:r>
          </a:p>
          <a:p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Digital Marketing 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Content and Social Marketing 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Digital Analytics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3000-4000 level course OR Digital Internship</a:t>
            </a:r>
          </a:p>
        </p:txBody>
      </p:sp>
    </p:spTree>
    <p:extLst>
      <p:ext uri="{BB962C8B-B14F-4D97-AF65-F5344CB8AC3E}">
        <p14:creationId xmlns:p14="http://schemas.microsoft.com/office/powerpoint/2010/main" val="2883125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EFB61D-975A-4092-B66A-ECBD0EE68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6B75B3-8B07-4E2F-B69E-91315E47D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Confusion about the Digital Marketing Concentration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832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B64FCD-85AA-4A9E-BDFB-E0F69ADF5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concentration involves more classes than a “normal” marketing degree</a:t>
            </a:r>
            <a:br>
              <a:rPr lang="en-US" sz="2800" dirty="0">
                <a:solidFill>
                  <a:srgbClr val="FFFFFF"/>
                </a:solidFill>
              </a:rPr>
            </a:b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3877C1-8D65-4CA8-8852-DC618BBDF7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37" b="-2"/>
          <a:stretch/>
        </p:blipFill>
        <p:spPr>
          <a:xfrm>
            <a:off x="841248" y="2276857"/>
            <a:ext cx="5015484" cy="390010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8A91F-9249-4C13-8393-6B092AFE5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270" y="2276857"/>
            <a:ext cx="5015484" cy="3900106"/>
          </a:xfrm>
        </p:spPr>
        <p:txBody>
          <a:bodyPr anchor="ctr">
            <a:norm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Every marketing major (with or without a concentration takes 7 marketing classes – after Principles of Marketing)</a:t>
            </a:r>
          </a:p>
        </p:txBody>
      </p:sp>
    </p:spTree>
    <p:extLst>
      <p:ext uri="{BB962C8B-B14F-4D97-AF65-F5344CB8AC3E}">
        <p14:creationId xmlns:p14="http://schemas.microsoft.com/office/powerpoint/2010/main" val="3984849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7095-7066-44F4-A69C-3C67F8C52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 won’t get a marketing degree if I concentrate in digital marketing </a:t>
            </a:r>
            <a:br>
              <a:rPr lang="en-US" sz="2800" dirty="0">
                <a:solidFill>
                  <a:srgbClr val="FFFFFF"/>
                </a:solidFill>
              </a:rPr>
            </a:b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6C600-2846-4978-9DF8-416B4661F5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" b="4"/>
          <a:stretch/>
        </p:blipFill>
        <p:spPr>
          <a:xfrm>
            <a:off x="841248" y="2276857"/>
            <a:ext cx="5015484" cy="390010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6271F-C17F-4AFF-8726-F69EC3834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270" y="2276857"/>
            <a:ext cx="5015484" cy="3900106"/>
          </a:xfrm>
        </p:spPr>
        <p:txBody>
          <a:bodyPr anchor="ctr">
            <a:no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You will STILL earn a B.B.A. in Marketing with a Digital Marketing Concentration.   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Every marketing major takes the same three core classes:   Consumer Behavior, Marketing Research and Marketing Management. </a:t>
            </a:r>
          </a:p>
        </p:txBody>
      </p:sp>
    </p:spTree>
    <p:extLst>
      <p:ext uri="{BB962C8B-B14F-4D97-AF65-F5344CB8AC3E}">
        <p14:creationId xmlns:p14="http://schemas.microsoft.com/office/powerpoint/2010/main" val="619950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9CCF45-C6B6-4C51-9435-388ED25B3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Specializing in a concentration will LIMIT my options</a:t>
            </a:r>
            <a:br>
              <a:rPr lang="en-US" sz="3100" dirty="0">
                <a:solidFill>
                  <a:srgbClr val="FFFFFF"/>
                </a:solidFill>
              </a:rPr>
            </a:br>
            <a:endParaRPr lang="en-US" sz="31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391A6B-D7B1-41F5-82A3-F90904404A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" b="4"/>
          <a:stretch/>
        </p:blipFill>
        <p:spPr>
          <a:xfrm>
            <a:off x="841248" y="2276857"/>
            <a:ext cx="5015484" cy="390010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313D0-CBA6-45E1-822A-34B0BF2F3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270" y="2276857"/>
            <a:ext cx="5015484" cy="3900106"/>
          </a:xfrm>
        </p:spPr>
        <p:txBody>
          <a:bodyPr anchor="ctr">
            <a:normAutofit fontScale="85000" lnSpcReduction="20000"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No – quite the opposite; </a:t>
            </a:r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It will differentiate you.   </a:t>
            </a:r>
          </a:p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Not that many schools in the nation offer multiple (3+) digital related marketing courses (only 15%!)</a:t>
            </a:r>
          </a:p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Only 1 out of 10 require Digital Marketing</a:t>
            </a:r>
          </a:p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We are part of 2% that require DM + Specialized programs</a:t>
            </a:r>
          </a:p>
        </p:txBody>
      </p:sp>
    </p:spTree>
    <p:extLst>
      <p:ext uri="{BB962C8B-B14F-4D97-AF65-F5344CB8AC3E}">
        <p14:creationId xmlns:p14="http://schemas.microsoft.com/office/powerpoint/2010/main" val="3205569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6C9566-4CBB-4BBA-8943-03C021508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 can’t teach me anything about social media I don’t already know…</a:t>
            </a:r>
            <a:br>
              <a:rPr lang="en-US" sz="2800" dirty="0">
                <a:solidFill>
                  <a:srgbClr val="FFFFFF"/>
                </a:solidFill>
              </a:rPr>
            </a:b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525C5D-67CE-4FCC-9D3A-1F3DFD5B75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" b="4"/>
          <a:stretch/>
        </p:blipFill>
        <p:spPr>
          <a:xfrm>
            <a:off x="841248" y="2276857"/>
            <a:ext cx="5015484" cy="390010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AE11F-4206-435E-B572-654E8B4D8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270" y="2276857"/>
            <a:ext cx="5015484" cy="3900106"/>
          </a:xfrm>
        </p:spPr>
        <p:txBody>
          <a:bodyPr anchor="ctr">
            <a:normAutofit/>
          </a:bodyPr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Dependency on social media does no equal proficiency.  Using social media personally is very different than for a business.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5374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358BD5-C47A-4E39-BC1D-10B1B9D5C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 don’t have time for an internship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C5C653-FD99-48AE-9086-440BE5D48A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" b="4"/>
          <a:stretch/>
        </p:blipFill>
        <p:spPr>
          <a:xfrm>
            <a:off x="841248" y="2276857"/>
            <a:ext cx="5015484" cy="390010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713C0-93C8-4657-B422-9D3119ACD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270" y="2276857"/>
            <a:ext cx="5015484" cy="3900106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You can do an internship in the summer or during the school year. 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If you can’t do an internship you can replace this requirement for a 3000-4000 marketing course (i.e. advertising, retailing, etc.) </a:t>
            </a:r>
          </a:p>
        </p:txBody>
      </p:sp>
    </p:spTree>
    <p:extLst>
      <p:ext uri="{BB962C8B-B14F-4D97-AF65-F5344CB8AC3E}">
        <p14:creationId xmlns:p14="http://schemas.microsoft.com/office/powerpoint/2010/main" val="1779499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2AC30-B14F-43D5-8EB5-C8D104D62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4624342" cy="1325563"/>
          </a:xfrm>
        </p:spPr>
        <p:txBody>
          <a:bodyPr>
            <a:normAutofit/>
          </a:bodyPr>
          <a:lstStyle/>
          <a:p>
            <a:r>
              <a:rPr lang="en-US" sz="3700" dirty="0"/>
              <a:t>Interested in the topic?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49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B2CFBC-996A-454E-9547-9C270652E6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5" b="-5"/>
          <a:stretch/>
        </p:blipFill>
        <p:spPr>
          <a:xfrm>
            <a:off x="5680087" y="361702"/>
            <a:ext cx="1691640" cy="1691640"/>
          </a:xfrm>
          <a:custGeom>
            <a:avLst/>
            <a:gdLst>
              <a:gd name="connsiteX0" fmla="*/ 978408 w 1956816"/>
              <a:gd name="connsiteY0" fmla="*/ 0 h 1956816"/>
              <a:gd name="connsiteX1" fmla="*/ 1956816 w 1956816"/>
              <a:gd name="connsiteY1" fmla="*/ 978408 h 1956816"/>
              <a:gd name="connsiteX2" fmla="*/ 978408 w 1956816"/>
              <a:gd name="connsiteY2" fmla="*/ 1956816 h 1956816"/>
              <a:gd name="connsiteX3" fmla="*/ 0 w 1956816"/>
              <a:gd name="connsiteY3" fmla="*/ 978408 h 1956816"/>
              <a:gd name="connsiteX4" fmla="*/ 978408 w 1956816"/>
              <a:gd name="connsiteY4" fmla="*/ 0 h 195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5FFB7-D05F-4258-9C89-C01D7BEF3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anchor="t">
            <a:normAutofit/>
          </a:bodyPr>
          <a:lstStyle/>
          <a:p>
            <a:r>
              <a:rPr lang="en-US" b="1" dirty="0"/>
              <a:t>Follow #DIGMARUNG</a:t>
            </a:r>
          </a:p>
          <a:p>
            <a:r>
              <a:rPr lang="en-US" b="1" dirty="0"/>
              <a:t>Follow our Social Media Accounts! </a:t>
            </a:r>
          </a:p>
          <a:p>
            <a:endParaRPr lang="en-US" b="1" dirty="0"/>
          </a:p>
          <a:p>
            <a:r>
              <a:rPr lang="en-US" b="1" dirty="0" err="1"/>
              <a:t>DIGMARatUNG</a:t>
            </a:r>
            <a:endParaRPr lang="en-US" b="1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3660" y="255756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Image result for instagram">
            <a:extLst>
              <a:ext uri="{FF2B5EF4-FFF2-40B4-BE49-F238E27FC236}">
                <a16:creationId xmlns:a16="http://schemas.microsoft.com/office/drawing/2014/main" id="{E121942E-F8C1-4C0A-965B-3AAABF4308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3"/>
          <a:stretch/>
        </p:blipFill>
        <p:spPr bwMode="auto">
          <a:xfrm>
            <a:off x="5838252" y="2722161"/>
            <a:ext cx="2743200" cy="2743200"/>
          </a:xfrm>
          <a:custGeom>
            <a:avLst/>
            <a:gdLst>
              <a:gd name="connsiteX0" fmla="*/ 1417320 w 2834640"/>
              <a:gd name="connsiteY0" fmla="*/ 0 h 2834640"/>
              <a:gd name="connsiteX1" fmla="*/ 2834640 w 2834640"/>
              <a:gd name="connsiteY1" fmla="*/ 1417320 h 2834640"/>
              <a:gd name="connsiteX2" fmla="*/ 1417320 w 2834640"/>
              <a:gd name="connsiteY2" fmla="*/ 2834640 h 2834640"/>
              <a:gd name="connsiteX3" fmla="*/ 0 w 2834640"/>
              <a:gd name="connsiteY3" fmla="*/ 1417320 h 2834640"/>
              <a:gd name="connsiteX4" fmla="*/ 1417320 w 2834640"/>
              <a:gd name="connsiteY4" fmla="*/ 0 h 28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80B33B-BCC5-4565-8368-F58AA6BAC4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940" r="1" b="6206"/>
          <a:stretch/>
        </p:blipFill>
        <p:spPr>
          <a:xfrm>
            <a:off x="8278624" y="2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296E2E-A04C-4539-9E63-4452A5924D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789" r="-4" b="6441"/>
          <a:stretch/>
        </p:blipFill>
        <p:spPr>
          <a:xfrm>
            <a:off x="9009416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87377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82DF0F-3934-46DA-964B-AFCE333D3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288881"/>
            <a:ext cx="10905066" cy="428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71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AD694-57F5-40AE-8EC2-DEF4F7FF7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Questions about the program?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AC18C-AB07-4098-A8AD-2E269B3A9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/>
              <a:t>Email me!</a:t>
            </a:r>
          </a:p>
          <a:p>
            <a:endParaRPr lang="en-US" sz="2400"/>
          </a:p>
          <a:p>
            <a:pPr marL="0" indent="0">
              <a:buNone/>
            </a:pPr>
            <a:r>
              <a:rPr lang="en-US" sz="2400"/>
              <a:t>Dr. Caroline Munoz </a:t>
            </a:r>
          </a:p>
          <a:p>
            <a:pPr marL="0" indent="0">
              <a:buNone/>
            </a:pPr>
            <a:r>
              <a:rPr lang="en-US" sz="2400"/>
              <a:t>Associate Professor of Marketing </a:t>
            </a:r>
          </a:p>
          <a:p>
            <a:pPr marL="0" indent="0">
              <a:buNone/>
            </a:pPr>
            <a:r>
              <a:rPr lang="en-US" sz="2400"/>
              <a:t>Caroline.munoz@ung.edu</a:t>
            </a:r>
          </a:p>
        </p:txBody>
      </p:sp>
    </p:spTree>
    <p:extLst>
      <p:ext uri="{BB962C8B-B14F-4D97-AF65-F5344CB8AC3E}">
        <p14:creationId xmlns:p14="http://schemas.microsoft.com/office/powerpoint/2010/main" val="3202398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D38F4-E7B8-462D-B105-AD337886E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EVERYONE IS ONLINE…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1C0D5-41AA-45EF-97F7-454E880C7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 billion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people online; </a:t>
            </a:r>
            <a:r>
              <a:rPr lang="en-US" dirty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 billion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using social media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Average American adult spends </a:t>
            </a:r>
            <a:r>
              <a:rPr lang="en-US" dirty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5.9 hours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online</a:t>
            </a:r>
          </a:p>
          <a:p>
            <a:pPr lvl="1"/>
            <a:r>
              <a:rPr lang="en-US" dirty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45 minutes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on social media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Over </a:t>
            </a:r>
            <a:r>
              <a:rPr lang="en-US" dirty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80 million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small and medium size businesses have a Facebook page</a:t>
            </a:r>
          </a:p>
        </p:txBody>
      </p:sp>
      <p:pic>
        <p:nvPicPr>
          <p:cNvPr id="4" name="Picture 3" descr="A drawing of a cross&#10;&#10;Description automatically generated">
            <a:extLst>
              <a:ext uri="{FF2B5EF4-FFF2-40B4-BE49-F238E27FC236}">
                <a16:creationId xmlns:a16="http://schemas.microsoft.com/office/drawing/2014/main" id="{4C159FB9-9923-42DE-B036-A82CCC7A52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2" r="3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74821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B066-87F0-4D48-9334-1D03D9937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12" y="5176682"/>
            <a:ext cx="1208048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MARKETERS NEED PEOPLE WITH DIGITAL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7745C-DFA8-4654-A06F-2E8732647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igital-skills">
            <a:extLst>
              <a:ext uri="{FF2B5EF4-FFF2-40B4-BE49-F238E27FC236}">
                <a16:creationId xmlns:a16="http://schemas.microsoft.com/office/drawing/2014/main" id="{CBBF3198-0B00-446D-9A13-4549EECF7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507" y="208077"/>
            <a:ext cx="7790985" cy="467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490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FBBA4-82B8-4398-BE1F-98A3409E5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53BE3-2359-4A95-A421-2218B73E2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8B124C-530E-42E8-8A29-50125256B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5" y="0"/>
            <a:ext cx="12162765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508E76-66C2-4C70-9B59-6E023940FB90}"/>
              </a:ext>
            </a:extLst>
          </p:cNvPr>
          <p:cNvSpPr/>
          <p:nvPr/>
        </p:nvSpPr>
        <p:spPr>
          <a:xfrm>
            <a:off x="5985934" y="639437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3"/>
              </a:rPr>
              <a:t>https://www.cnbc.com/2019/01/08/the-25-most-in-demand-technical-skills-of-2019-according-to-linkedin-.html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8742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C22F7-7A25-410C-AB68-485CEDD10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Types of Digital Marketing Jobs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D875E-08DC-4238-B335-7FFB3F54F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6030" y="963507"/>
            <a:ext cx="6250940" cy="2304627"/>
          </a:xfrm>
        </p:spPr>
        <p:txBody>
          <a:bodyPr anchor="b">
            <a:normAutofit/>
          </a:bodyPr>
          <a:lstStyle/>
          <a:p>
            <a:r>
              <a:rPr lang="en-US" sz="1900" dirty="0">
                <a:latin typeface="Aharoni" panose="02010803020104030203" pitchFamily="2" charset="-79"/>
                <a:cs typeface="Aharoni" panose="02010803020104030203" pitchFamily="2" charset="-79"/>
              </a:rPr>
              <a:t>Digital Marketing Manager</a:t>
            </a:r>
          </a:p>
          <a:p>
            <a:r>
              <a:rPr lang="en-US" sz="1900" dirty="0">
                <a:latin typeface="Aharoni" panose="02010803020104030203" pitchFamily="2" charset="-79"/>
                <a:cs typeface="Aharoni" panose="02010803020104030203" pitchFamily="2" charset="-79"/>
              </a:rPr>
              <a:t>Content Strategist </a:t>
            </a:r>
          </a:p>
          <a:p>
            <a:r>
              <a:rPr lang="en-US" sz="1900" dirty="0">
                <a:latin typeface="Aharoni" panose="02010803020104030203" pitchFamily="2" charset="-79"/>
                <a:cs typeface="Aharoni" panose="02010803020104030203" pitchFamily="2" charset="-79"/>
              </a:rPr>
              <a:t>User Experience Specialist</a:t>
            </a:r>
          </a:p>
          <a:p>
            <a:r>
              <a:rPr lang="en-US" sz="1900" dirty="0">
                <a:latin typeface="Aharoni" panose="02010803020104030203" pitchFamily="2" charset="-79"/>
                <a:cs typeface="Aharoni" panose="02010803020104030203" pitchFamily="2" charset="-79"/>
              </a:rPr>
              <a:t>SEO Specialist</a:t>
            </a:r>
          </a:p>
          <a:p>
            <a:r>
              <a:rPr lang="en-US" sz="1900" dirty="0">
                <a:latin typeface="Aharoni" panose="02010803020104030203" pitchFamily="2" charset="-79"/>
                <a:cs typeface="Aharoni" panose="02010803020104030203" pitchFamily="2" charset="-79"/>
              </a:rPr>
              <a:t>SEM Specialist </a:t>
            </a:r>
          </a:p>
          <a:p>
            <a:r>
              <a:rPr lang="en-US" sz="1900" dirty="0">
                <a:latin typeface="Aharoni" panose="02010803020104030203" pitchFamily="2" charset="-79"/>
                <a:cs typeface="Aharoni" panose="02010803020104030203" pitchFamily="2" charset="-79"/>
              </a:rPr>
              <a:t>Social Media Marketing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5A434A-D15A-4556-B4D3-2CCDBB9BE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6030" y="3589866"/>
            <a:ext cx="6250940" cy="230462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VR/AR Developer</a:t>
            </a:r>
          </a:p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Data Analyst </a:t>
            </a:r>
          </a:p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Email Marketing Specialist</a:t>
            </a:r>
          </a:p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Internet of Things Specialist</a:t>
            </a:r>
          </a:p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Bot Specialist </a:t>
            </a:r>
          </a:p>
        </p:txBody>
      </p:sp>
    </p:spTree>
    <p:extLst>
      <p:ext uri="{BB962C8B-B14F-4D97-AF65-F5344CB8AC3E}">
        <p14:creationId xmlns:p14="http://schemas.microsoft.com/office/powerpoint/2010/main" val="996402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job growth">
            <a:extLst>
              <a:ext uri="{FF2B5EF4-FFF2-40B4-BE49-F238E27FC236}">
                <a16:creationId xmlns:a16="http://schemas.microsoft.com/office/drawing/2014/main" id="{D87E1F61-FFDA-4667-9073-E5211F0179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FB066-87F0-4D48-9334-1D03D9937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Digital Marketing Job Growth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117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963EE6D-A641-4779-82F0-5CE2BBA3B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7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13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519F8-777B-45EA-8037-BAC37B346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05F22-5E37-481B-8D4A-D1DF709C3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08B362-4DF7-47BF-814E-560B5FB50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891"/>
            <a:ext cx="12111494" cy="690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2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</Words>
  <Application>Microsoft Office PowerPoint</Application>
  <PresentationFormat>Widescreen</PresentationFormat>
  <Paragraphs>59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Aharoni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EVERYONE IS ONLINE…</vt:lpstr>
      <vt:lpstr>MARKETERS NEED PEOPLE WITH DIGITAL SKILLS</vt:lpstr>
      <vt:lpstr>PowerPoint Presentation</vt:lpstr>
      <vt:lpstr>Types of Digital Marketing Jobs </vt:lpstr>
      <vt:lpstr>Digital Marketing Job Growth</vt:lpstr>
      <vt:lpstr>PowerPoint Presentation</vt:lpstr>
      <vt:lpstr>PowerPoint Presentation</vt:lpstr>
      <vt:lpstr>Atlanta has a Rich Digital Ecosystem! </vt:lpstr>
      <vt:lpstr>Digital Marketing Concentration</vt:lpstr>
      <vt:lpstr>Digital Marketing Concentration Requirements</vt:lpstr>
      <vt:lpstr>Confusion about the Digital Marketing Concentration</vt:lpstr>
      <vt:lpstr>A concentration involves more classes than a “normal” marketing degree </vt:lpstr>
      <vt:lpstr>I won’t get a marketing degree if I concentrate in digital marketing  </vt:lpstr>
      <vt:lpstr>Specializing in a concentration will LIMIT my options </vt:lpstr>
      <vt:lpstr>You can’t teach me anything about social media I don’t already know… </vt:lpstr>
      <vt:lpstr>I don’t have time for an internship </vt:lpstr>
      <vt:lpstr>Interested in the topic?</vt:lpstr>
      <vt:lpstr>Questions about the program?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Munoz</dc:creator>
  <cp:lastModifiedBy>Carrie Munoz</cp:lastModifiedBy>
  <cp:revision>1</cp:revision>
  <dcterms:created xsi:type="dcterms:W3CDTF">2020-01-09T05:02:14Z</dcterms:created>
  <dcterms:modified xsi:type="dcterms:W3CDTF">2020-01-09T05:02:17Z</dcterms:modified>
</cp:coreProperties>
</file>